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5" r:id="rId10"/>
    <p:sldId id="267" r:id="rId11"/>
    <p:sldId id="268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313" r:id="rId29"/>
    <p:sldId id="314" r:id="rId30"/>
    <p:sldId id="315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4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6" r:id="rId60"/>
    <p:sldId id="317" r:id="rId61"/>
    <p:sldId id="318" r:id="rId62"/>
    <p:sldId id="319" r:id="rId63"/>
    <p:sldId id="320" r:id="rId64"/>
    <p:sldId id="32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DDE"/>
    <a:srgbClr val="134572"/>
    <a:srgbClr val="005493"/>
    <a:srgbClr val="203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8"/>
    <p:restoredTop sz="81314"/>
  </p:normalViewPr>
  <p:slideViewPr>
    <p:cSldViewPr snapToGrid="0" snapToObjects="1">
      <p:cViewPr varScale="1">
        <p:scale>
          <a:sx n="80" d="100"/>
          <a:sy n="80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6438B-1FAF-894D-BCC7-4D57899E0AC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2D65D-F505-DF47-8A06-E5CFDF9F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0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Nvidia</a:t>
            </a:r>
            <a:r>
              <a:rPr lang="en-US" dirty="0" smtClean="0">
                <a:solidFill>
                  <a:schemeClr val="bg1"/>
                </a:solidFill>
              </a:rPr>
              <a:t> - https://</a:t>
            </a:r>
            <a:r>
              <a:rPr lang="en-US" dirty="0" err="1" smtClean="0">
                <a:solidFill>
                  <a:schemeClr val="bg1"/>
                </a:solidFill>
              </a:rPr>
              <a:t>www.youtube.com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watch?v</a:t>
            </a:r>
            <a:r>
              <a:rPr lang="en-US" dirty="0" smtClean="0">
                <a:solidFill>
                  <a:schemeClr val="bg1"/>
                </a:solidFill>
              </a:rPr>
              <a:t>=Dy0hJWltsyE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6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backprop</a:t>
            </a:r>
            <a:endParaRPr lang="en-US" dirty="0" smtClean="0"/>
          </a:p>
          <a:p>
            <a:r>
              <a:rPr lang="en-US" dirty="0" smtClean="0"/>
              <a:t>1.00 * -0.53</a:t>
            </a:r>
            <a:r>
              <a:rPr lang="en-US" baseline="0" dirty="0" smtClean="0"/>
              <a:t> = -0.53</a:t>
            </a:r>
          </a:p>
          <a:p>
            <a:r>
              <a:rPr lang="en-US" dirty="0" smtClean="0"/>
              <a:t>-0.53 * 1 = -0.53</a:t>
            </a:r>
          </a:p>
          <a:p>
            <a:r>
              <a:rPr lang="en-US" dirty="0" smtClean="0"/>
              <a:t>-0.53 * 0.368 = -0.20</a:t>
            </a:r>
          </a:p>
          <a:p>
            <a:r>
              <a:rPr lang="en-US" dirty="0" smtClean="0"/>
              <a:t>-0.20 * -1 = 0.20</a:t>
            </a:r>
          </a:p>
          <a:p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cứ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</a:t>
            </a:r>
            <a:r>
              <a:rPr lang="en-US" dirty="0" err="1" smtClean="0"/>
              <a:t>lan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ngược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endParaRPr lang="en-US" dirty="0" smtClean="0"/>
          </a:p>
          <a:p>
            <a:r>
              <a:rPr lang="en-US" dirty="0" smtClean="0"/>
              <a:t>Ta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ý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đỏ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gradient (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đạo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f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x)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(do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Gradient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w0 gradient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-0.2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w0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f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0.2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w1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forward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backward)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0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Hàm</a:t>
            </a:r>
            <a:r>
              <a:rPr lang="en-US" dirty="0" smtClean="0"/>
              <a:t> activation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body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output axon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00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bão</a:t>
            </a:r>
            <a:r>
              <a:rPr lang="en-US" dirty="0" smtClean="0"/>
              <a:t> </a:t>
            </a:r>
            <a:r>
              <a:rPr lang="en-US" dirty="0" err="1" smtClean="0"/>
              <a:t>hoà</a:t>
            </a:r>
            <a:r>
              <a:rPr lang="en-US" dirty="0" smtClean="0"/>
              <a:t> (saturate):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x = 10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x = 11 output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1,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neuron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</a:p>
          <a:p>
            <a:r>
              <a:rPr lang="en-US" baseline="0" dirty="0" smtClean="0"/>
              <a:t>-“Kill” the gradient: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do backdrop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sigmoid </a:t>
            </a:r>
            <a:r>
              <a:rPr lang="en-US" baseline="0" dirty="0" err="1" smtClean="0"/>
              <a:t>trả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giết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neuron </a:t>
            </a:r>
            <a:r>
              <a:rPr lang="en-US" baseline="0" dirty="0" err="1" smtClean="0"/>
              <a:t>đằng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endParaRPr lang="en-US" baseline="0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Các</a:t>
            </a:r>
            <a:r>
              <a:rPr lang="en-US" dirty="0" smtClean="0"/>
              <a:t> data </a:t>
            </a:r>
            <a:r>
              <a:rPr lang="en-US" dirty="0" err="1" smtClean="0"/>
              <a:t>dương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khiến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gradient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w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dương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, do </a:t>
            </a:r>
            <a:r>
              <a:rPr lang="en-US" dirty="0" err="1" smtClean="0"/>
              <a:t>đó</a:t>
            </a:r>
            <a:r>
              <a:rPr lang="en-US" dirty="0" smtClean="0"/>
              <a:t> ta </a:t>
            </a:r>
            <a:r>
              <a:rPr lang="en-US" dirty="0" err="1" smtClean="0"/>
              <a:t>luôn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data zero-centered ( do gradient w</a:t>
            </a:r>
            <a:r>
              <a:rPr lang="en-US" baseline="0" dirty="0" smtClean="0"/>
              <a:t> = f’ * x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x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f’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, f’ </a:t>
            </a:r>
            <a:r>
              <a:rPr lang="en-US" baseline="0" dirty="0" err="1" smtClean="0"/>
              <a:t>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âm</a:t>
            </a:r>
            <a:r>
              <a:rPr lang="en-US" baseline="0" dirty="0" smtClean="0"/>
              <a:t>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bão</a:t>
            </a:r>
            <a:r>
              <a:rPr lang="en-US" dirty="0" smtClean="0"/>
              <a:t> </a:t>
            </a:r>
            <a:r>
              <a:rPr lang="en-US" dirty="0" err="1" smtClean="0"/>
              <a:t>hoà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1 </a:t>
            </a:r>
            <a:r>
              <a:rPr lang="en-US" dirty="0" err="1" smtClean="0"/>
              <a:t>hoặc</a:t>
            </a:r>
            <a:r>
              <a:rPr lang="en-US" dirty="0" smtClean="0"/>
              <a:t> -1 =&gt; </a:t>
            </a:r>
            <a:r>
              <a:rPr lang="en-US" dirty="0" err="1" smtClean="0"/>
              <a:t>tanh</a:t>
            </a:r>
            <a:r>
              <a:rPr lang="en-US" dirty="0" smtClean="0"/>
              <a:t>’(x) </a:t>
            </a:r>
            <a:r>
              <a:rPr lang="vi-VN" dirty="0" smtClean="0"/>
              <a:t>ra 0 sẽ “kill” 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83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Dead </a:t>
            </a:r>
            <a:r>
              <a:rPr lang="en-US" dirty="0" err="1" smtClean="0"/>
              <a:t>relu</a:t>
            </a:r>
            <a:r>
              <a:rPr lang="en-US" dirty="0" smtClean="0"/>
              <a:t>: “kill” the gradient when x &lt; 0 ( neuron </a:t>
            </a:r>
            <a:r>
              <a:rPr lang="en-US" dirty="0" err="1" smtClean="0"/>
              <a:t>không</a:t>
            </a:r>
            <a:r>
              <a:rPr lang="en-US" dirty="0" smtClean="0"/>
              <a:t> active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backprop</a:t>
            </a:r>
            <a:r>
              <a:rPr lang="en-US" dirty="0" smtClean="0"/>
              <a:t> )</a:t>
            </a:r>
          </a:p>
          <a:p>
            <a:r>
              <a:rPr lang="en-US" dirty="0" err="1" smtClean="0"/>
              <a:t>Tại</a:t>
            </a:r>
            <a:r>
              <a:rPr lang="en-US" dirty="0" smtClean="0"/>
              <a:t> x = 0: gradient </a:t>
            </a:r>
            <a:r>
              <a:rPr lang="en-US" dirty="0" err="1" smtClean="0"/>
              <a:t>undefine</a:t>
            </a:r>
            <a:r>
              <a:rPr lang="en-US" dirty="0" smtClean="0"/>
              <a:t>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ta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=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69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khắc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85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17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2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đủ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,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silde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training)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98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combine </a:t>
            </a:r>
            <a:r>
              <a:rPr lang="en-US" dirty="0" err="1" smtClean="0"/>
              <a:t>và</a:t>
            </a:r>
            <a:r>
              <a:rPr lang="en-US" dirty="0" smtClean="0"/>
              <a:t> polynomial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đáng</a:t>
            </a:r>
            <a:r>
              <a:rPr lang="en-US" dirty="0" smtClean="0"/>
              <a:t> </a:t>
            </a:r>
            <a:r>
              <a:rPr lang="en-US" dirty="0" err="1" smtClean="0"/>
              <a:t>kể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ta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training</a:t>
            </a:r>
          </a:p>
          <a:p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ở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dirty="0" smtClean="0"/>
              <a:t> ta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x1*x2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hảo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x1</a:t>
            </a:r>
            <a:r>
              <a:rPr lang="en-US" baseline="0" dirty="0" smtClean="0"/>
              <a:t> ^ 2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x2 ^ 2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100%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0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  <a:r>
              <a:rPr lang="en-US" baseline="0" dirty="0" smtClean="0"/>
              <a:t> Lukas </a:t>
            </a:r>
            <a:r>
              <a:rPr lang="en-US" baseline="0" dirty="0" err="1" smtClean="0"/>
              <a:t>Masuch</a:t>
            </a:r>
            <a:r>
              <a:rPr lang="en-US" baseline="0" dirty="0" smtClean="0"/>
              <a:t> - the past present and future of artificial </a:t>
            </a:r>
            <a:r>
              <a:rPr lang="en-US" baseline="0" dirty="0" smtClean="0"/>
              <a:t>intelligence</a:t>
            </a:r>
          </a:p>
          <a:p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deep learning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12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biện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nghĩ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input,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forward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backward </a:t>
            </a:r>
            <a:r>
              <a:rPr lang="en-US" baseline="0" dirty="0" err="1" smtClean="0"/>
              <a:t>cải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training</a:t>
            </a:r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input layer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output layer ta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layer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neural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88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neural </a:t>
            </a:r>
            <a:r>
              <a:rPr lang="en-US" baseline="0" dirty="0" err="1" smtClean="0"/>
              <a:t>netword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Left: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2-layer</a:t>
            </a:r>
            <a:r>
              <a:rPr lang="en-US" baseline="0" dirty="0" smtClean="0"/>
              <a:t> Neural Network (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1 hidden layer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 output layer,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input layer)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1-hidden-layer Neural Network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Right: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3-layer</a:t>
            </a:r>
            <a:r>
              <a:rPr lang="en-US" baseline="0" dirty="0" smtClean="0"/>
              <a:t> Neural Network (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2 hidden layer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 output layer,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input layer)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2-hidden-layer Neural Network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“Fully-connected” layer: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layer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neuron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neuron layer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58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sigmoid function,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zero-centered data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endParaRPr lang="en-US" baseline="0" dirty="0" smtClean="0"/>
          </a:p>
          <a:p>
            <a:r>
              <a:rPr lang="en-US" baseline="0" dirty="0" err="1" smtClean="0"/>
              <a:t>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bươc</a:t>
            </a:r>
            <a:r>
              <a:rPr lang="en-US" baseline="0" dirty="0" smtClean="0"/>
              <a:t> zero-centered data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dời</a:t>
            </a:r>
            <a:r>
              <a:rPr lang="en-US" baseline="0" dirty="0" smtClean="0"/>
              <a:t> mean(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0: X -= </a:t>
            </a:r>
            <a:r>
              <a:rPr lang="en-US" baseline="0" dirty="0" err="1" smtClean="0"/>
              <a:t>np.mean</a:t>
            </a:r>
            <a:r>
              <a:rPr lang="en-US" baseline="0" dirty="0" smtClean="0"/>
              <a:t>(X, axis=0)</a:t>
            </a:r>
          </a:p>
          <a:p>
            <a:r>
              <a:rPr lang="en-US" baseline="0" dirty="0" smtClean="0"/>
              <a:t>Normalized data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zero-centered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: X /= </a:t>
            </a:r>
            <a:r>
              <a:rPr lang="en-US" baseline="0" dirty="0" err="1" smtClean="0"/>
              <a:t>np.std</a:t>
            </a:r>
            <a:r>
              <a:rPr lang="en-US" baseline="0" dirty="0" smtClean="0"/>
              <a:t>(X, axis=0)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52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PCA </a:t>
            </a:r>
            <a:r>
              <a:rPr lang="en-US" dirty="0" err="1" smtClean="0"/>
              <a:t>và</a:t>
            </a:r>
            <a:r>
              <a:rPr lang="en-US" dirty="0" smtClean="0"/>
              <a:t> whitened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data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81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w=0,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symmetric breaking,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neuron </a:t>
            </a:r>
            <a:r>
              <a:rPr lang="en-US" baseline="0" dirty="0" err="1" smtClean="0"/>
              <a:t>đều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gradient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,..</a:t>
            </a:r>
          </a:p>
          <a:p>
            <a:r>
              <a:rPr lang="en-US" baseline="0" dirty="0" smtClean="0"/>
              <a:t>2.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“small number”: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zero mean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0.01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0.01 * </a:t>
            </a:r>
            <a:r>
              <a:rPr lang="en-US" baseline="0" dirty="0" err="1" smtClean="0"/>
              <a:t>np.random.randn</a:t>
            </a:r>
            <a:r>
              <a:rPr lang="en-US" baseline="0" dirty="0" smtClean="0"/>
              <a:t>(D, H)</a:t>
            </a:r>
          </a:p>
          <a:p>
            <a:r>
              <a:rPr lang="en-US" baseline="0" dirty="0" smtClean="0"/>
              <a:t>3. w = </a:t>
            </a:r>
            <a:r>
              <a:rPr lang="en-US" baseline="0" dirty="0" err="1" smtClean="0"/>
              <a:t>np.random.randn</a:t>
            </a:r>
            <a:r>
              <a:rPr lang="en-US" baseline="0" dirty="0" smtClean="0"/>
              <a:t>(D, H) *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(1/D)</a:t>
            </a:r>
          </a:p>
          <a:p>
            <a:r>
              <a:rPr lang="en-US" baseline="0" dirty="0" smtClean="0"/>
              <a:t>4. w = </a:t>
            </a:r>
            <a:r>
              <a:rPr lang="en-US" baseline="0" dirty="0" err="1" smtClean="0"/>
              <a:t>np.random.rand</a:t>
            </a:r>
            <a:r>
              <a:rPr lang="en-US" baseline="0" dirty="0" smtClean="0"/>
              <a:t>(D, H)  *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(2/D)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45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0" dirty="0" smtClean="0"/>
              <a:t> input layer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qua 10 layer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thước</a:t>
            </a:r>
            <a:r>
              <a:rPr lang="en-US" baseline="0" dirty="0" smtClean="0"/>
              <a:t> (500 neurons)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tanh</a:t>
            </a:r>
            <a:r>
              <a:rPr lang="en-US" baseline="0" dirty="0" smtClean="0"/>
              <a:t> function.</a:t>
            </a:r>
          </a:p>
          <a:p>
            <a:r>
              <a:rPr lang="en-US" baseline="0" dirty="0" err="1" smtClean="0"/>
              <a:t>Param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mean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0.01</a:t>
            </a:r>
          </a:p>
          <a:p>
            <a:r>
              <a:rPr lang="en-US" baseline="0" dirty="0" smtClean="0"/>
              <a:t>Data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mean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activations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gradient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layer gradient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x (</a:t>
            </a:r>
            <a:r>
              <a:rPr lang="en-US" baseline="0" dirty="0" err="1" smtClean="0"/>
              <a:t>gradient_w</a:t>
            </a:r>
            <a:r>
              <a:rPr lang="en-US" baseline="0" dirty="0" smtClean="0"/>
              <a:t> = f’ * x)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x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(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0 ) =&gt; </a:t>
            </a:r>
            <a:r>
              <a:rPr lang="en-US" baseline="0" dirty="0" err="1" smtClean="0"/>
              <a:t>gradient_w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24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descent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thuật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ưu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hóa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thông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thường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ưu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hóa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Neural Network.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Đồng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thời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mỗi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̛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Deep Learning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đều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thuật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ưu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hóa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descent (ví dụ: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tài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liệu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của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lasagne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caffe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descent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giảm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thiểu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hàm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tiêu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được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bởi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của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̂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hình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bằng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cập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nhật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chiều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ngược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của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hàm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tiêu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7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chia </a:t>
            </a:r>
            <a:r>
              <a:rPr lang="en-US" dirty="0" err="1" smtClean="0"/>
              <a:t>thành</a:t>
            </a:r>
            <a:r>
              <a:rPr lang="en-US" dirty="0" smtClean="0"/>
              <a:t> 2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supervised learning </a:t>
            </a:r>
            <a:r>
              <a:rPr lang="en-US" dirty="0" err="1" smtClean="0"/>
              <a:t>và</a:t>
            </a:r>
            <a:r>
              <a:rPr lang="en-US" baseline="0" dirty="0" smtClean="0"/>
              <a:t> unsupervised learning,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semi-supervised learning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reinforcement learning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phạm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nhánh</a:t>
            </a:r>
            <a:r>
              <a:rPr lang="en-US" baseline="0" dirty="0" smtClean="0"/>
              <a:t> supervised learning </a:t>
            </a:r>
          </a:p>
          <a:p>
            <a:r>
              <a:rPr lang="en-US" baseline="0" dirty="0" smtClean="0"/>
              <a:t>(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coursera</a:t>
            </a:r>
            <a:r>
              <a:rPr lang="en-US" baseline="0" dirty="0" smtClean="0"/>
              <a:t> Machine Learning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674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(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)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dirty="0" smtClean="0"/>
              <a:t>gradient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85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Tính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̂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tập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liệu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lần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cập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nhật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batch gradient descent có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rất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chậm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đối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với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̂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liệu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không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vừa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̂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gradient descent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không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phép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chúng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cập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nhật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với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mẫu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mới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luôn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luôn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được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thêm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vào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54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nó sẽ chỉ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mẫu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huấn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luyện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thời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điểm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 gradient sẽ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không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hội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̣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global minimum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vào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sẽ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ngẫu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nhiên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vờn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nhưng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thường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kết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gần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thường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hơn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nhiều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được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cập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nhật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thường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xuyên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với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̂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thiên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hàm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tiêu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động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mẽ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batch gradient descent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hội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̣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tiểu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của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được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khởi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̣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động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của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SGD,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mặt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phép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nhảy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tới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điểm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tiểu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mới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có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tiềm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năng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hơn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mặt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được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điểm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tiểu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muốn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vẫn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sẽ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70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Lý do nó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hoạt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động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mẫu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̃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liệu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huấn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luyện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tương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với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làm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giảm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̣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thiên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giữa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lần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cập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nhật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́, có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dẫn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hội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̣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ổn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định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hơn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̣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ưu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hóa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tối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ưu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mà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đối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với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̛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deep learning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hiện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tính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một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mini- batch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rất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hiệu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quả.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kích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thước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mini-batch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thông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thường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khoảng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̀ 50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đến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256,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nhưng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̉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đổi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ứng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khác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699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training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nơ-ron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qua </a:t>
            </a:r>
            <a:r>
              <a:rPr lang="en-US" dirty="0" err="1" smtClean="0"/>
              <a:t>bốn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:</a:t>
            </a:r>
          </a:p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dirty="0" smtClean="0"/>
              <a:t>Forward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lưới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loss</a:t>
            </a:r>
          </a:p>
          <a:p>
            <a:r>
              <a:rPr lang="en-US" dirty="0" smtClean="0"/>
              <a:t>3.</a:t>
            </a:r>
            <a:r>
              <a:rPr lang="en-US" baseline="0" dirty="0" smtClean="0"/>
              <a:t> </a:t>
            </a:r>
            <a:r>
              <a:rPr lang="en-US" dirty="0" err="1" smtClean="0"/>
              <a:t>Backprop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gradients</a:t>
            </a:r>
          </a:p>
          <a:p>
            <a:r>
              <a:rPr lang="en-US" dirty="0" smtClean="0"/>
              <a:t>4.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gradients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7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SGD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kẹt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local optima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vượt</a:t>
            </a:r>
            <a:r>
              <a:rPr lang="en-US" baseline="0" dirty="0" smtClean="0"/>
              <a:t> </a:t>
            </a:r>
            <a:r>
              <a:rPr lang="en-US" baseline="0" dirty="0" smtClean="0"/>
              <a:t>qua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(full batch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vượt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lồi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global optima) SGD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kẹt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834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Nhìn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ta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hẹp</a:t>
            </a:r>
            <a:r>
              <a:rPr lang="en-US" dirty="0" smtClean="0"/>
              <a:t> </a:t>
            </a:r>
            <a:r>
              <a:rPr lang="en-US" dirty="0" err="1" smtClean="0"/>
              <a:t>ở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dọc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nông</a:t>
            </a:r>
            <a:r>
              <a:rPr lang="en-US" dirty="0" smtClean="0"/>
              <a:t> </a:t>
            </a:r>
            <a:r>
              <a:rPr lang="en-US" dirty="0" err="1" smtClean="0"/>
              <a:t>ở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ngang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gradient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dọc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gradient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ngang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optima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tốn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dư</a:t>
            </a:r>
            <a:r>
              <a:rPr lang="en-US" dirty="0" smtClean="0"/>
              <a:t> </a:t>
            </a:r>
            <a:r>
              <a:rPr lang="en-US" dirty="0" err="1" smtClean="0"/>
              <a:t>thừa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dọc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0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Ý</a:t>
            </a:r>
            <a:r>
              <a:rPr lang="en-US" dirty="0" smtClean="0"/>
              <a:t> </a:t>
            </a:r>
            <a:r>
              <a:rPr lang="en-US" dirty="0" err="1" smtClean="0"/>
              <a:t>tưởng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đà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vượt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local optima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04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Momentum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vượt</a:t>
            </a:r>
            <a:r>
              <a:rPr lang="en-US" dirty="0" smtClean="0"/>
              <a:t> qua local optima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5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Momentum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06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Hàm</a:t>
            </a:r>
            <a:r>
              <a:rPr lang="en-US" dirty="0" smtClean="0"/>
              <a:t> heuristic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loss (cost</a:t>
            </a:r>
            <a:r>
              <a:rPr lang="en-US" baseline="0" dirty="0" smtClean="0"/>
              <a:t> or objective)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endParaRPr lang="en-US" baseline="0" dirty="0" smtClean="0"/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heuristic </a:t>
            </a:r>
            <a:r>
              <a:rPr lang="en-US" baseline="0" dirty="0" err="1" smtClean="0"/>
              <a:t>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bias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ma </a:t>
            </a:r>
            <a:r>
              <a:rPr lang="en-US" baseline="0" dirty="0" err="1" smtClean="0"/>
              <a:t>trận</a:t>
            </a:r>
            <a:r>
              <a:rPr lang="en-US" baseline="0" dirty="0" smtClean="0"/>
              <a:t> x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theta)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3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33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Momentum </a:t>
            </a:r>
            <a:r>
              <a:rPr lang="en-US" dirty="0" err="1" smtClean="0"/>
              <a:t>vượt</a:t>
            </a:r>
            <a:r>
              <a:rPr lang="en-US" dirty="0" smtClean="0"/>
              <a:t> qua </a:t>
            </a:r>
            <a:r>
              <a:rPr lang="en-US" dirty="0" err="1" smtClean="0"/>
              <a:t>cả</a:t>
            </a:r>
            <a:r>
              <a:rPr lang="en-US" baseline="0" dirty="0" smtClean="0"/>
              <a:t> target,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SGD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0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NAG: </a:t>
            </a:r>
            <a:r>
              <a:rPr lang="en-US" dirty="0" err="1" smtClean="0"/>
              <a:t>Nesterov</a:t>
            </a:r>
            <a:r>
              <a:rPr lang="en-US" dirty="0" smtClean="0"/>
              <a:t> Accelerated 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239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Ta </a:t>
                </a:r>
                <a:r>
                  <a:rPr lang="en-US" dirty="0" err="1" smtClean="0"/>
                  <a:t>thấy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 i="1" smtClean="0">
                            <a:latin typeface="Cambria Math" charset="0"/>
                          </a:rPr>
                          <m:t>t</m:t>
                        </m:r>
                        <m:r>
                          <a:rPr lang="en-US" sz="320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vi-VN" sz="3200" b="0" i="1" smtClean="0">
                        <a:latin typeface="Cambria Math" charset="0"/>
                      </a:rPr>
                      <m:t>+ </m:t>
                    </m:r>
                    <m:r>
                      <a:rPr lang="vi-V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r>
                  <a:rPr lang="en-US" dirty="0" err="1" smtClean="0"/>
                  <a:t>chính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momentum update </a:t>
                </a:r>
                <a:r>
                  <a:rPr lang="en-US" dirty="0" err="1" smtClean="0"/>
                  <a:t>mà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không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“-dx”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Ta </a:t>
                </a:r>
                <a:r>
                  <a:rPr lang="en-US" dirty="0" err="1" smtClean="0"/>
                  <a:t>thấy</a:t>
                </a:r>
                <a:r>
                  <a:rPr lang="en-US" dirty="0" smtClean="0"/>
                  <a:t> </a:t>
                </a:r>
                <a:r>
                  <a:rPr lang="en-US" sz="3200" i="0" smtClean="0">
                    <a:latin typeface="Cambria Math" charset="0"/>
                    <a:ea typeface="Cambria Math" charset="0"/>
                    <a:cs typeface="Cambria Math" charset="0"/>
                  </a:rPr>
                  <a:t>𝜃_(</a:t>
                </a:r>
                <a:r>
                  <a:rPr lang="en-US" sz="3200" i="0" smtClean="0">
                    <a:latin typeface="Cambria Math" charset="0"/>
                  </a:rPr>
                  <a:t>t-</a:t>
                </a:r>
                <a:r>
                  <a:rPr lang="vi-VN" sz="3200" b="0" i="0" smtClean="0">
                    <a:latin typeface="Cambria Math" charset="0"/>
                  </a:rPr>
                  <a:t>1</a:t>
                </a:r>
                <a:r>
                  <a:rPr lang="en-US" sz="3200" b="0" i="0" smtClean="0">
                    <a:latin typeface="Cambria Math" charset="0"/>
                  </a:rPr>
                  <a:t>)</a:t>
                </a:r>
                <a:r>
                  <a:rPr lang="vi-VN" sz="3200" b="0" i="0" smtClean="0">
                    <a:latin typeface="Cambria Math" charset="0"/>
                  </a:rPr>
                  <a:t>+ </a:t>
                </a:r>
                <a:r>
                  <a:rPr lang="vi-VN" sz="3200" b="0" i="0" smtClean="0">
                    <a:latin typeface="Cambria Math" charset="0"/>
                    <a:ea typeface="Cambria Math" charset="0"/>
                    <a:cs typeface="Cambria Math" charset="0"/>
                  </a:rPr>
                  <a:t>𝜇</a:t>
                </a:r>
                <a:r>
                  <a:rPr lang="en-US" sz="3200" b="0" i="0" smtClean="0">
                    <a:latin typeface="Cambria Math" charset="0"/>
                    <a:ea typeface="Cambria Math" charset="0"/>
                    <a:cs typeface="Cambria Math" charset="0"/>
                  </a:rPr>
                  <a:t>v_(t-</a:t>
                </a:r>
                <a:r>
                  <a:rPr lang="vi-VN" sz="3200" b="0" i="0" smtClean="0">
                    <a:latin typeface="Cambria Math" charset="0"/>
                    <a:ea typeface="Cambria Math" charset="0"/>
                    <a:cs typeface="Cambria Math" charset="0"/>
                  </a:rPr>
                  <a:t>1</a:t>
                </a:r>
                <a:r>
                  <a:rPr lang="en-US" sz="3200" b="0" i="0" smtClean="0"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lang="en-US" sz="2000" dirty="0" smtClean="0"/>
                  <a:t> </a:t>
                </a:r>
                <a:r>
                  <a:rPr lang="en-US" dirty="0" err="1" smtClean="0"/>
                  <a:t>chính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momentum update </a:t>
                </a:r>
                <a:r>
                  <a:rPr lang="en-US" dirty="0" err="1" smtClean="0"/>
                  <a:t>mà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không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có</a:t>
                </a:r>
                <a:r>
                  <a:rPr lang="en-US" dirty="0" smtClean="0"/>
                  <a:t> “-dx”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11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NAG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momentum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0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simple gradient descent </a:t>
            </a:r>
            <a:r>
              <a:rPr lang="en-US" dirty="0" err="1" smtClean="0"/>
              <a:t>chỗ</a:t>
            </a:r>
            <a:r>
              <a:rPr lang="en-US" dirty="0" smtClean="0"/>
              <a:t> chia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căn</a:t>
            </a:r>
            <a:r>
              <a:rPr lang="en-US" dirty="0" smtClean="0"/>
              <a:t> cache</a:t>
            </a:r>
            <a:r>
              <a:rPr lang="en-US" baseline="0" dirty="0" smtClean="0"/>
              <a:t> ( + 1e-4 -&gt; 1+e-7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0 ).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gradient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=&gt; cache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căn</a:t>
            </a:r>
            <a:r>
              <a:rPr lang="en-US" baseline="0" dirty="0" smtClean="0"/>
              <a:t> cache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=&gt; (</a:t>
            </a:r>
            <a:r>
              <a:rPr lang="en-US" baseline="0" dirty="0" err="1" smtClean="0"/>
              <a:t>learning_rate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căn</a:t>
            </a:r>
            <a:r>
              <a:rPr lang="en-US" baseline="0" dirty="0" smtClean="0"/>
              <a:t> cache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) =&gt;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hưởng</a:t>
            </a:r>
            <a:endParaRPr lang="en-US" baseline="0" dirty="0" smtClean="0"/>
          </a:p>
          <a:p>
            <a:r>
              <a:rPr lang="en-US" baseline="0" dirty="0" err="1" smtClean="0"/>
              <a:t>Nhược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: cache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ngừng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sớm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271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Decay rate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0.9, 0.99, 0.999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1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Tuỳ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adagrad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rmsprop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ngược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096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Beta1</a:t>
            </a:r>
            <a:r>
              <a:rPr lang="en-US" baseline="0" dirty="0" smtClean="0"/>
              <a:t> = 0.9</a:t>
            </a:r>
          </a:p>
          <a:p>
            <a:r>
              <a:rPr lang="en-US" baseline="0" dirty="0" smtClean="0"/>
              <a:t>Beta2 = 0.99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73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 correction </a:t>
            </a:r>
            <a:r>
              <a:rPr lang="en-US" dirty="0" err="1" smtClean="0"/>
              <a:t>đền</a:t>
            </a:r>
            <a:r>
              <a:rPr lang="en-US" dirty="0" smtClean="0"/>
              <a:t> </a:t>
            </a:r>
            <a:r>
              <a:rPr lang="en-US" dirty="0" err="1" smtClean="0"/>
              <a:t>bù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thật</a:t>
            </a:r>
            <a:r>
              <a:rPr lang="en-US" dirty="0" smtClean="0"/>
              <a:t> </a:t>
            </a:r>
            <a:r>
              <a:rPr lang="en-US" dirty="0" err="1" smtClean="0"/>
              <a:t>rằng</a:t>
            </a:r>
            <a:r>
              <a:rPr lang="en-US" dirty="0" smtClean="0"/>
              <a:t> m, v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0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“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nóng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9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2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Lambda: regularization strength </a:t>
            </a:r>
          </a:p>
          <a:p>
            <a:r>
              <a:rPr lang="en-US" dirty="0" smtClean="0"/>
              <a:t>Do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găng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w,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w1, w2, w3, w4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, ta </a:t>
            </a:r>
            <a:r>
              <a:rPr lang="en-US" baseline="0" dirty="0" err="1" smtClean="0"/>
              <a:t>cộng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1000w1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, 1000w2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, 1000w3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, 1000w4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overfit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).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lambda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underfit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185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</a:t>
            </a:r>
            <a:r>
              <a:rPr lang="en-US" baseline="0" dirty="0" smtClean="0"/>
              <a:t> Nets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neuron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neuron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thừa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loài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chim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bay + </a:t>
            </a:r>
            <a:r>
              <a:rPr lang="en-US" baseline="0" dirty="0" err="1" smtClean="0"/>
              <a:t>đen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trắng</a:t>
            </a:r>
            <a:r>
              <a:rPr lang="en-US" baseline="0" dirty="0" smtClean="0"/>
              <a:t>,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mũi</a:t>
            </a:r>
            <a:r>
              <a:rPr lang="en-US" baseline="0" dirty="0" smtClean="0"/>
              <a:t>,</a:t>
            </a:r>
            <a:r>
              <a:rPr lang="mr-IN" baseline="0" dirty="0" smtClean="0"/>
              <a:t>…</a:t>
            </a:r>
            <a:endParaRPr lang="vi-VN" baseline="0" dirty="0" smtClean="0"/>
          </a:p>
          <a:p>
            <a:r>
              <a:rPr lang="vi-VN" baseline="0" dirty="0" smtClean="0"/>
              <a:t>Giảm bớt sự tính toán, tăng tốc độ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02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Learning rate 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định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lượng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∆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cập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hay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nhỏ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hay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nói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learning rate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 qua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thời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gian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training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chính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training. Learning rate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một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con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số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không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cố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định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phù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hợp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mô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tập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dữ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Learning rate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hay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nhỏ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gây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chính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thời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gian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training.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Learning rate 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giá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trị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định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lượng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∆𝑤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được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cập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nhật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hay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nhỏ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hay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nói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cách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learning rate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trực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tiếp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sự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của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 qua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đó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thời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gian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training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chính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training. Learning rate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một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con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số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không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cố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định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thay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đổi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phù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hợp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từng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mô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hình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ANN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tập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dữ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liệu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cụ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thể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Learning rate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lớn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hay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nhỏ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sẽ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gây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ảnh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hưởng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đến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độ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chính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xác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thời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gian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training.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686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ResNet</a:t>
            </a:r>
            <a:r>
              <a:rPr lang="en-US" baseline="0" dirty="0" smtClean="0"/>
              <a:t> (2015) pattern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16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43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train </a:t>
            </a:r>
            <a:r>
              <a:rPr lang="en-US" dirty="0" err="1" smtClean="0"/>
              <a:t>với</a:t>
            </a:r>
            <a:r>
              <a:rPr lang="en-US" dirty="0" smtClean="0"/>
              <a:t> 1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“size”</a:t>
            </a:r>
            <a:r>
              <a:rPr lang="en-US" baseline="0" dirty="0" smtClean="0"/>
              <a:t> (x1)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endParaRPr lang="en-US" baseline="0" dirty="0" smtClean="0"/>
          </a:p>
          <a:p>
            <a:r>
              <a:rPr lang="en-US" baseline="0" dirty="0" smtClean="0"/>
              <a:t>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combine (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polynomial (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x^2, x^3,</a:t>
            </a:r>
            <a:r>
              <a:rPr lang="mr-IN" baseline="0" dirty="0" smtClean="0"/>
              <a:t>…</a:t>
            </a:r>
            <a:r>
              <a:rPr lang="vi-VN" baseline="0" dirty="0" smtClean="0"/>
              <a:t> như hình) để tăng cường độ chính xác</a:t>
            </a:r>
          </a:p>
          <a:p>
            <a:r>
              <a:rPr lang="vi-VN" baseline="0" dirty="0" smtClean="0"/>
              <a:t>Như ta thấy với càng nhiều tính chất thì độ chính xác sẽ tăng một cách đáng kể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3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combine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polynomil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overfit</a:t>
            </a:r>
            <a:r>
              <a:rPr lang="en-US" dirty="0" smtClean="0"/>
              <a:t>,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training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validate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kém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(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,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ta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size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46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g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nonlinear function </a:t>
            </a:r>
            <a:r>
              <a:rPr lang="mr-IN" baseline="0" dirty="0" smtClean="0"/>
              <a:t>–</a:t>
            </a:r>
            <a:r>
              <a:rPr lang="en-US" baseline="0" dirty="0" smtClean="0"/>
              <a:t> activation function</a:t>
            </a:r>
          </a:p>
          <a:p>
            <a:r>
              <a:rPr lang="en-US" baseline="0" dirty="0" err="1" smtClean="0"/>
              <a:t>Trên</a:t>
            </a:r>
            <a:r>
              <a:rPr lang="en-US" baseline="0" dirty="0" smtClean="0"/>
              <a:t>: binary logistic regression (</a:t>
            </a:r>
            <a:r>
              <a:rPr lang="en-US" baseline="0" dirty="0" err="1" smtClean="0"/>
              <a:t>ngoại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softmax</a:t>
            </a:r>
            <a:r>
              <a:rPr lang="en-US" baseline="0" dirty="0" smtClean="0"/>
              <a:t>)</a:t>
            </a:r>
          </a:p>
          <a:p>
            <a:r>
              <a:rPr lang="en-US" baseline="0" dirty="0" err="1" smtClean="0"/>
              <a:t>Dưới</a:t>
            </a:r>
            <a:r>
              <a:rPr lang="en-US" baseline="0" dirty="0" smtClean="0"/>
              <a:t>: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7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</a:t>
            </a:r>
            <a:r>
              <a:rPr lang="en-US" dirty="0" err="1" smtClean="0"/>
              <a:t>Backprop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cost </a:t>
            </a:r>
            <a:r>
              <a:rPr lang="en-US" dirty="0" err="1" smtClean="0"/>
              <a:t>chứ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smtClean="0"/>
              <a:t>heuristic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backprop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2D65D-F505-DF47-8A06-E5CFDF9F2A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1AE3DA2-9011-9941-AC75-DD66E9804CE0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EE9AD92-57EF-A744-AB38-934E2759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9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50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4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4" Type="http://schemas.openxmlformats.org/officeDocument/2006/relationships/image" Target="../media/image57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580.png"/><Relationship Id="rId6" Type="http://schemas.openxmlformats.org/officeDocument/2006/relationships/image" Target="../media/image590.png"/><Relationship Id="rId7" Type="http://schemas.openxmlformats.org/officeDocument/2006/relationships/image" Target="../media/image60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4" Type="http://schemas.openxmlformats.org/officeDocument/2006/relationships/image" Target="../media/image7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4" Type="http://schemas.openxmlformats.org/officeDocument/2006/relationships/image" Target="../media/image78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6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4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gif"/><Relationship Id="rId3" Type="http://schemas.openxmlformats.org/officeDocument/2006/relationships/image" Target="../media/image92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4" Type="http://schemas.openxmlformats.org/officeDocument/2006/relationships/image" Target="../media/image96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50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1950" y="3181610"/>
            <a:ext cx="6601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IMAGE CLASSIFICATION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2141950" y="1189972"/>
            <a:ext cx="77283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DEEP LEARNING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14040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41071" y="232345"/>
            <a:ext cx="251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| FEEDFORWARD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67" y="531014"/>
            <a:ext cx="11592612" cy="3824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38500" y="5200061"/>
                <a:ext cx="9555244" cy="835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00" y="5200061"/>
                <a:ext cx="9555244" cy="835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12734" y="6338170"/>
            <a:ext cx="47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http://cs231n.github.io/optimization-2/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9467" y="4733365"/>
            <a:ext cx="115926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1824" y="232345"/>
            <a:ext cx="3203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| BACKPROPAGATION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7" y="694010"/>
            <a:ext cx="11520769" cy="4007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268635" y="3818965"/>
                <a:ext cx="755335" cy="575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635" y="3818965"/>
                <a:ext cx="755335" cy="5752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04925" y="1349124"/>
                <a:ext cx="3701013" cy="604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(1.37)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=−0.53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925" y="1349124"/>
                <a:ext cx="3701013" cy="6049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39800" y="4255751"/>
                <a:ext cx="1288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800" y="4255751"/>
                <a:ext cx="1288558" cy="276999"/>
              </a:xfrm>
              <a:prstGeom prst="rect">
                <a:avLst/>
              </a:prstGeom>
              <a:blipFill rotWithShape="0">
                <a:blip r:embed="rId6"/>
                <a:stretch>
                  <a:fillRect r="-331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62336" y="5079349"/>
                <a:ext cx="2677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)′=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=0.368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336" y="5079349"/>
                <a:ext cx="267746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500" t="-141304" r="-1591" b="-17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34000" y="2223246"/>
                <a:ext cx="1230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2223246"/>
                <a:ext cx="1230850" cy="276999"/>
              </a:xfrm>
              <a:prstGeom prst="rect">
                <a:avLst/>
              </a:prstGeom>
              <a:blipFill rotWithShape="0">
                <a:blip r:embed="rId8"/>
                <a:stretch>
                  <a:fillRect r="-346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4817" y="5162899"/>
                <a:ext cx="28641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2;−1;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;−2;−3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=0.73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17" y="5162899"/>
                <a:ext cx="2864117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40" r="-1277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4816" y="5763063"/>
                <a:ext cx="6212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2;−1;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;−2;−3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=0.96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b="0" i="1" smtClean="0">
                          <a:latin typeface="Cambria Math" charset="0"/>
                        </a:rPr>
                        <m:t>0.73+[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−4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] (−0.39)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16" y="5763063"/>
                <a:ext cx="621285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96" t="-141304" r="-294" b="-17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4817" y="6390593"/>
                <a:ext cx="6212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2;−1;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;−2;−3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=0.27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b="0" i="1" smtClean="0">
                          <a:latin typeface="Cambria Math" charset="0"/>
                        </a:rPr>
                        <m:t>0.73+[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] (−0.39)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17" y="6390593"/>
                <a:ext cx="6212855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96" t="-141304" r="-294" b="-17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484108" y="6326637"/>
            <a:ext cx="47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http://cs231n.github.io/optimization-2/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851489" y="896471"/>
            <a:ext cx="9605405" cy="35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0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361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ACTIVATION FUNCTION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18" y="1108636"/>
            <a:ext cx="8280675" cy="47184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2734" y="6338170"/>
            <a:ext cx="47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CS231n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http://cs231n.github.io/optimization-2/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15617" y="5124814"/>
                <a:ext cx="253992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17" y="5124814"/>
                <a:ext cx="2539926" cy="7022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82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511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 FUNCTION | SIGMOID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8" y="1849236"/>
            <a:ext cx="5156200" cy="467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20799" y="1044224"/>
                <a:ext cx="2920479" cy="933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99" y="1044224"/>
                <a:ext cx="2920479" cy="9333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7333130" y="837446"/>
            <a:ext cx="3532094" cy="8750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Output range: [0, 1]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7333129" y="1877527"/>
            <a:ext cx="3550025" cy="8795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Histotically</a:t>
            </a:r>
            <a:r>
              <a:rPr lang="en-US" sz="2800" dirty="0" smtClean="0"/>
              <a:t> popular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7333130" y="3477161"/>
            <a:ext cx="3532096" cy="87506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”Kill” the gradient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7315200" y="4521684"/>
            <a:ext cx="3550026" cy="87951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Not zero-centered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7315200" y="5570649"/>
            <a:ext cx="3550026" cy="87951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Compute expensive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34" y="6338170"/>
            <a:ext cx="50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http://cs231n.github.io/neural-networks-1/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14626" y="3724371"/>
                <a:ext cx="336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)(1−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26" y="3724371"/>
                <a:ext cx="336258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44" t="-139344" r="-2722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9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4649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 FUNCTION | TANH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7100048" y="1552704"/>
            <a:ext cx="3532094" cy="8750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Output range: [-1, 1]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7100047" y="2592785"/>
            <a:ext cx="3550025" cy="8795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Zero-centered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7100048" y="4192419"/>
            <a:ext cx="3532096" cy="87506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”Kill” the gradient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4" y="1880470"/>
            <a:ext cx="4927600" cy="4457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734" y="6338170"/>
            <a:ext cx="50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http://cs231n.github.io/neural-networks-1/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86154" y="1150111"/>
                <a:ext cx="40070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=2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54" y="1150111"/>
                <a:ext cx="400705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126259" y="5602945"/>
                <a:ext cx="3479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𝑡𝑎𝑛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=1−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𝑡𝑎𝑛h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259" y="5602945"/>
                <a:ext cx="347967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76" t="-139344" r="-2452" b="-177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7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457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 FUNCTION | RELU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6866965" y="837446"/>
            <a:ext cx="3998259" cy="8750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Not saturate(+region)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6866965" y="1877527"/>
            <a:ext cx="4016189" cy="8795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Computationally efficient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6866965" y="4521684"/>
            <a:ext cx="3998261" cy="87951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Not zero-centered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6866965" y="5570649"/>
            <a:ext cx="3998261" cy="87951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Dead </a:t>
            </a:r>
            <a:r>
              <a:rPr lang="en-US" sz="2800" dirty="0" err="1" smtClean="0"/>
              <a:t>ReLU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34" y="6338170"/>
            <a:ext cx="50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http://cs231n.github.io/neural-networks-1/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2" y="1385332"/>
            <a:ext cx="4753983" cy="505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37231" y="1139110"/>
                <a:ext cx="31490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⁡(0, 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231" y="1139110"/>
                <a:ext cx="314900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6866965" y="2922050"/>
            <a:ext cx="4016189" cy="87951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Converges faster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69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555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 FUNCTION | LEAKY RELU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6884895" y="1541282"/>
            <a:ext cx="3962399" cy="8750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Not saturate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6884895" y="2581363"/>
            <a:ext cx="3980330" cy="8795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Computationally efficient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34" y="6338170"/>
            <a:ext cx="50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http://cs231n.github.io/neural-networks-1/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4" y="1654095"/>
            <a:ext cx="4762500" cy="452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39737" y="1220072"/>
                <a:ext cx="39196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⁡(0.01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37" y="1220072"/>
                <a:ext cx="391966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6884895" y="3625886"/>
            <a:ext cx="3980330" cy="87951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Converges faster</a:t>
            </a:r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6884895" y="4670409"/>
            <a:ext cx="3980330" cy="879511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Will not “die”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905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4385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 FUNCTION | ELU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6974545" y="1313166"/>
            <a:ext cx="4428564" cy="8750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All benefits of </a:t>
            </a:r>
            <a:r>
              <a:rPr lang="en-US" sz="2800" dirty="0" err="1" smtClean="0"/>
              <a:t>ReLU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6974546" y="2353247"/>
            <a:ext cx="4446494" cy="8795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Does not </a:t>
            </a:r>
            <a:r>
              <a:rPr lang="en-US" sz="2800" dirty="0" smtClean="0"/>
              <a:t>die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6974543" y="5024393"/>
            <a:ext cx="4428566" cy="87951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Compute expensive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34" y="6338170"/>
            <a:ext cx="50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http://cs231n.github.io/neural-networks-1/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4" y="1313166"/>
            <a:ext cx="5539908" cy="422088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974545" y="3397770"/>
            <a:ext cx="4428566" cy="87951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Closer </a:t>
            </a:r>
            <a:r>
              <a:rPr lang="en-US" sz="2800" smtClean="0"/>
              <a:t>to zero mean output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158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654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ACTIVATION FUNCTION | MAXOUT NEURON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440045" y="2522701"/>
            <a:ext cx="4428564" cy="87506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Generalizes </a:t>
            </a:r>
            <a:r>
              <a:rPr lang="en-US" sz="2800" dirty="0" err="1" smtClean="0"/>
              <a:t>ReLU</a:t>
            </a:r>
            <a:r>
              <a:rPr lang="en-US" sz="2800" dirty="0" smtClean="0"/>
              <a:t> &amp; Leaky </a:t>
            </a:r>
            <a:r>
              <a:rPr lang="en-US" sz="2800" dirty="0" err="1" smtClean="0"/>
              <a:t>ReLU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440045" y="3548703"/>
            <a:ext cx="4446494" cy="8795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Does not saturate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5195920" y="2522701"/>
                <a:ext cx="6566019" cy="879511"/>
              </a:xfrm>
              <a:prstGeom prst="round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Do not have the basic form of dot product </a:t>
                </a:r>
                <a14:m>
                  <m:oMath xmlns:m="http://schemas.openxmlformats.org/officeDocument/2006/math">
                    <m:r>
                      <a:rPr lang="is-I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sz="2800" dirty="0" smtClean="0"/>
                  <a:t> nonlinearity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920" y="2522701"/>
                <a:ext cx="6566019" cy="87951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12734" y="6338170"/>
            <a:ext cx="50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http://cs231n.github.io/neural-networks-1/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5884" y="4584637"/>
            <a:ext cx="4428566" cy="87951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Does not die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45489" y="1152021"/>
                <a:ext cx="4829335" cy="499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vi-VN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89" y="1152021"/>
                <a:ext cx="4829335" cy="4994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5195920" y="3561409"/>
            <a:ext cx="6566019" cy="87951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Doubles the number of parameters/neuron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05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47243" y="405806"/>
            <a:ext cx="285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| DONUT PROBLEM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3" y="0"/>
            <a:ext cx="692421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18056" y="6351617"/>
            <a:ext cx="457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playground.tensorflow.org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573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e Deep Learning Revolu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85925"/>
            <a:ext cx="12192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0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4" y="1058210"/>
            <a:ext cx="10583332" cy="474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8056" y="6351617"/>
            <a:ext cx="457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playground.tensorflow.org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2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384" y="3429000"/>
            <a:ext cx="7653616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653528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47243" y="405806"/>
            <a:ext cx="285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| DONUT PROBLEM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1150" y="6338170"/>
            <a:ext cx="457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playground.tensorflow.org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5019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6" y="1079110"/>
            <a:ext cx="10744200" cy="47457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8056" y="6351617"/>
            <a:ext cx="457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playground.tensorflow.org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0832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6910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NEURAL NETWORK | BIOLOGICAL MOTIVATION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5" y="1277177"/>
            <a:ext cx="10058400" cy="5077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34" y="6338170"/>
            <a:ext cx="50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http://cs231n.github.io/neural-networks-1/</a:t>
            </a:r>
          </a:p>
        </p:txBody>
      </p:sp>
    </p:spTree>
    <p:extLst>
      <p:ext uri="{BB962C8B-B14F-4D97-AF65-F5344CB8AC3E}">
        <p14:creationId xmlns:p14="http://schemas.microsoft.com/office/powerpoint/2010/main" val="18937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552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NEURAL NETWORK | ARCHITECTURES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734" y="6338170"/>
            <a:ext cx="50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http://cs231n.github.io/neural-networks-1/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58" y="2068601"/>
            <a:ext cx="10058400" cy="30906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4888" y="1170422"/>
            <a:ext cx="2807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“2-layer Neural Net”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933604" y="1145271"/>
            <a:ext cx="2807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“3-layer Neural Net”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94855" y="1606936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”1-hidden-layer Neural Net”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66906" y="1632087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“2-hidden-layer Neural Net”</a:t>
            </a:r>
            <a:endParaRPr lang="en-US" sz="2400" dirty="0"/>
          </a:p>
        </p:txBody>
      </p:sp>
      <p:sp>
        <p:nvSpPr>
          <p:cNvPr id="11" name="Left Bracket 10"/>
          <p:cNvSpPr/>
          <p:nvPr/>
        </p:nvSpPr>
        <p:spPr>
          <a:xfrm>
            <a:off x="6309758" y="1368032"/>
            <a:ext cx="143742" cy="496957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/>
          <p:cNvSpPr/>
          <p:nvPr/>
        </p:nvSpPr>
        <p:spPr>
          <a:xfrm>
            <a:off x="1464784" y="1340811"/>
            <a:ext cx="143742" cy="496957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57240" y="5591540"/>
            <a:ext cx="4532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”Fully-connected” layer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500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65354" y="252224"/>
            <a:ext cx="345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| DATA PREPROCESSING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17" y="1579217"/>
            <a:ext cx="10058400" cy="34781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34" y="6338170"/>
            <a:ext cx="50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http://cs231n.github.io/neural-networks-2/</a:t>
            </a:r>
          </a:p>
        </p:txBody>
      </p:sp>
    </p:spTree>
    <p:extLst>
      <p:ext uri="{BB962C8B-B14F-4D97-AF65-F5344CB8AC3E}">
        <p14:creationId xmlns:p14="http://schemas.microsoft.com/office/powerpoint/2010/main" val="162364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65354" y="252224"/>
            <a:ext cx="345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| DATA PREPROCESSING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2734" y="6338170"/>
            <a:ext cx="50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http://cs231n.github.io/neural-networks-2/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19" y="1531374"/>
            <a:ext cx="10058400" cy="35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4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6838" y="3952568"/>
            <a:ext cx="46243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WEIGHT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INITIALIZATION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9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315" y="310590"/>
            <a:ext cx="380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| WEIGHT INITIALIZATION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4" y="1005745"/>
            <a:ext cx="5080000" cy="50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90" y="1005745"/>
            <a:ext cx="5080000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734" y="6338170"/>
            <a:ext cx="694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Tiệp</a:t>
            </a:r>
            <a:r>
              <a:rPr lang="en-US" dirty="0" smtClean="0"/>
              <a:t>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machinelearningcoban.com</a:t>
            </a:r>
            <a:r>
              <a:rPr lang="en-US" dirty="0"/>
              <a:t>/2017/01/12/</a:t>
            </a:r>
            <a:r>
              <a:rPr lang="en-US" dirty="0" err="1"/>
              <a:t>gradientdescent</a:t>
            </a:r>
            <a:r>
              <a:rPr lang="en-US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5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315" y="310590"/>
            <a:ext cx="6795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| WEIGHT INITIALIZATION | SOME SUGGESTION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997470" y="1252236"/>
            <a:ext cx="6730190" cy="87951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smtClean="0"/>
              <a:t>Don’t init all W = 0</a:t>
            </a:r>
            <a:endParaRPr 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2997470" y="2611728"/>
            <a:ext cx="6730190" cy="879511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Small random number for small network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997470" y="3934690"/>
            <a:ext cx="6730190" cy="87951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Xavier Initialization (</a:t>
            </a:r>
            <a:r>
              <a:rPr lang="en-US" sz="2800" dirty="0" err="1" smtClean="0"/>
              <a:t>tanh</a:t>
            </a:r>
            <a:r>
              <a:rPr lang="en-US" sz="2800" dirty="0" smtClean="0"/>
              <a:t>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997470" y="5330712"/>
                <a:ext cx="6730190" cy="879511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Xavier Initialization 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800" dirty="0" smtClean="0"/>
                  <a:t>  (</a:t>
                </a:r>
                <a:r>
                  <a:rPr lang="en-US" sz="2800" dirty="0" err="1" smtClean="0"/>
                  <a:t>ReLU</a:t>
                </a:r>
                <a:r>
                  <a:rPr lang="en-US" sz="2800" dirty="0" smtClean="0"/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470" y="5330712"/>
                <a:ext cx="6730190" cy="87951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2734" y="6338170"/>
            <a:ext cx="50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CS231n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http://cs231n.github.io/neural-networks-2/</a:t>
            </a:r>
          </a:p>
        </p:txBody>
      </p:sp>
    </p:spTree>
    <p:extLst>
      <p:ext uri="{BB962C8B-B14F-4D97-AF65-F5344CB8AC3E}">
        <p14:creationId xmlns:p14="http://schemas.microsoft.com/office/powerpoint/2010/main" val="1853025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5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29" y="273919"/>
            <a:ext cx="7680960" cy="521208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4" y="1075585"/>
            <a:ext cx="7680960" cy="521208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44" y="674752"/>
            <a:ext cx="7680960" cy="521208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52" y="1645920"/>
            <a:ext cx="7680960" cy="521208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4" y="1645920"/>
            <a:ext cx="7680960" cy="521208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49" y="959920"/>
            <a:ext cx="768096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6368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75625" y="291137"/>
            <a:ext cx="3844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smtClean="0"/>
              <a:t>WEIGHT INITIALIZATION |</a:t>
            </a:r>
            <a:endParaRPr lang="en-US" sz="2400" dirty="0" smtClean="0"/>
          </a:p>
          <a:p>
            <a:pPr algn="r"/>
            <a:r>
              <a:rPr lang="en-US" sz="2400" dirty="0" smtClean="0"/>
              <a:t>SMALL RANDOM 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9398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40765" y="2683565"/>
            <a:ext cx="6017994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GRADIENT DESCENT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5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68" y="821720"/>
            <a:ext cx="5029200" cy="487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3644" y="1421297"/>
                <a:ext cx="23664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𝑤𝑥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44" y="1421297"/>
                <a:ext cx="2366481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7296" y="2141402"/>
                <a:ext cx="4745658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6" y="2141402"/>
                <a:ext cx="4745658" cy="1176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5724940" y="390834"/>
            <a:ext cx="0" cy="565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24940" y="6062871"/>
            <a:ext cx="5864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25962" y="390832"/>
                <a:ext cx="8174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962" y="390832"/>
                <a:ext cx="81740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214629" y="6211779"/>
                <a:ext cx="3743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𝑤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629" y="6211779"/>
                <a:ext cx="374398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491870" y="1421297"/>
                <a:ext cx="124239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870" y="1421297"/>
                <a:ext cx="1242391" cy="8192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86601" y="1421297"/>
                <a:ext cx="124239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&lt;0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1" y="1421297"/>
                <a:ext cx="1242391" cy="8192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6758609" y="3158399"/>
            <a:ext cx="327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58609" y="2172236"/>
            <a:ext cx="0" cy="986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793896" y="2172235"/>
            <a:ext cx="0" cy="104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396330" y="3216913"/>
            <a:ext cx="3975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1289742" y="4817081"/>
                <a:ext cx="3140765" cy="1225911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− 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mr-I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742" y="4817081"/>
                <a:ext cx="3140765" cy="1225911"/>
              </a:xfrm>
              <a:prstGeom prst="round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8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4268" y="616227"/>
            <a:ext cx="8096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| VANILLA GRADIENT DESCENT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466" y="2405268"/>
            <a:ext cx="108137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for </a:t>
            </a:r>
            <a:r>
              <a:rPr lang="en-US" sz="32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in range(</a:t>
            </a:r>
            <a:r>
              <a:rPr lang="en-US" sz="3200" dirty="0" err="1" smtClean="0">
                <a:solidFill>
                  <a:schemeClr val="bg1"/>
                </a:solidFill>
              </a:rPr>
              <a:t>nb_epochs</a:t>
            </a:r>
            <a:r>
              <a:rPr lang="en-US" sz="3200" dirty="0" smtClean="0">
                <a:solidFill>
                  <a:schemeClr val="bg1"/>
                </a:solidFill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</a:rPr>
              <a:t>weight_grad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dirty="0" err="1" smtClean="0">
                <a:solidFill>
                  <a:schemeClr val="bg1"/>
                </a:solidFill>
              </a:rPr>
              <a:t>evaluate_gradient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dirty="0" err="1" smtClean="0">
                <a:solidFill>
                  <a:schemeClr val="bg1"/>
                </a:solidFill>
              </a:rPr>
              <a:t>loss_function</a:t>
            </a:r>
            <a:r>
              <a:rPr lang="en-US" sz="3200" dirty="0" smtClean="0">
                <a:solidFill>
                  <a:schemeClr val="bg1"/>
                </a:solidFill>
              </a:rPr>
              <a:t>, data, weights)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weight -= </a:t>
            </a:r>
            <a:r>
              <a:rPr lang="en-US" sz="3200" dirty="0" err="1" smtClean="0">
                <a:solidFill>
                  <a:schemeClr val="bg1"/>
                </a:solidFill>
              </a:rPr>
              <a:t>learning_rate</a:t>
            </a:r>
            <a:r>
              <a:rPr lang="en-US" sz="3200" dirty="0" smtClean="0">
                <a:solidFill>
                  <a:schemeClr val="bg1"/>
                </a:solidFill>
              </a:rPr>
              <a:t> * </a:t>
            </a:r>
            <a:r>
              <a:rPr lang="en-US" sz="3200" dirty="0" err="1" smtClean="0">
                <a:solidFill>
                  <a:schemeClr val="bg1"/>
                </a:solidFill>
              </a:rPr>
              <a:t>weight_grad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734" y="6338170"/>
            <a:ext cx="700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Sebastian Ruder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sebastianruder.com</a:t>
            </a:r>
            <a:r>
              <a:rPr lang="en-US" dirty="0">
                <a:solidFill>
                  <a:schemeClr val="bg1"/>
                </a:solidFill>
              </a:rPr>
              <a:t>/optimizing-gradient-descent/</a:t>
            </a:r>
          </a:p>
        </p:txBody>
      </p:sp>
    </p:spTree>
    <p:extLst>
      <p:ext uri="{BB962C8B-B14F-4D97-AF65-F5344CB8AC3E}">
        <p14:creationId xmlns:p14="http://schemas.microsoft.com/office/powerpoint/2010/main" val="15326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429" y="636105"/>
            <a:ext cx="93498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solidFill>
                  <a:schemeClr val="bg1"/>
                </a:solidFill>
              </a:rPr>
              <a:t>| STOCHASTIC </a:t>
            </a:r>
            <a:r>
              <a:rPr lang="en-US" sz="4400" dirty="0" smtClean="0">
                <a:solidFill>
                  <a:schemeClr val="bg1"/>
                </a:solidFill>
              </a:rPr>
              <a:t>GRADIENT DESCENT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918" y="1828798"/>
            <a:ext cx="117228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for </a:t>
            </a:r>
            <a:r>
              <a:rPr lang="en-US" sz="32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in range(</a:t>
            </a:r>
            <a:r>
              <a:rPr lang="en-US" sz="3200" dirty="0" err="1" smtClean="0">
                <a:solidFill>
                  <a:schemeClr val="bg1"/>
                </a:solidFill>
              </a:rPr>
              <a:t>nb_epochs</a:t>
            </a:r>
            <a:r>
              <a:rPr lang="en-US" sz="3200" dirty="0" smtClean="0">
                <a:solidFill>
                  <a:schemeClr val="bg1"/>
                </a:solidFill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</a:t>
            </a:r>
            <a:r>
              <a:rPr lang="en-US" sz="3200" dirty="0" err="1" smtClean="0">
                <a:solidFill>
                  <a:schemeClr val="bg1"/>
                </a:solidFill>
              </a:rPr>
              <a:t>np.random.shuffle</a:t>
            </a:r>
            <a:r>
              <a:rPr lang="en-US" sz="3200" dirty="0" smtClean="0">
                <a:solidFill>
                  <a:schemeClr val="bg1"/>
                </a:solidFill>
              </a:rPr>
              <a:t>(data)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for sample in data: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        </a:t>
            </a:r>
            <a:r>
              <a:rPr lang="en-US" sz="3200" dirty="0" err="1" smtClean="0">
                <a:solidFill>
                  <a:schemeClr val="bg1"/>
                </a:solidFill>
              </a:rPr>
              <a:t>weight_grad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dirty="0" err="1" smtClean="0">
                <a:solidFill>
                  <a:schemeClr val="bg1"/>
                </a:solidFill>
              </a:rPr>
              <a:t>evaluate_gradient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dirty="0" err="1" smtClean="0">
                <a:solidFill>
                  <a:schemeClr val="bg1"/>
                </a:solidFill>
              </a:rPr>
              <a:t>loss_function</a:t>
            </a:r>
            <a:r>
              <a:rPr lang="en-US" sz="3200" dirty="0" smtClean="0">
                <a:solidFill>
                  <a:schemeClr val="bg1"/>
                </a:solidFill>
              </a:rPr>
              <a:t>, sample, weights)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 weight -= </a:t>
            </a:r>
            <a:r>
              <a:rPr lang="en-US" sz="3200" dirty="0" err="1" smtClean="0">
                <a:solidFill>
                  <a:schemeClr val="bg1"/>
                </a:solidFill>
              </a:rPr>
              <a:t>learning_rate</a:t>
            </a:r>
            <a:r>
              <a:rPr lang="en-US" sz="3200" dirty="0" smtClean="0">
                <a:solidFill>
                  <a:schemeClr val="bg1"/>
                </a:solidFill>
              </a:rPr>
              <a:t> * </a:t>
            </a:r>
            <a:r>
              <a:rPr lang="en-US" sz="3200" dirty="0" err="1" smtClean="0">
                <a:solidFill>
                  <a:schemeClr val="bg1"/>
                </a:solidFill>
              </a:rPr>
              <a:t>weight_grad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734" y="6338170"/>
            <a:ext cx="700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Sebastian Ruder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sebastianruder.com</a:t>
            </a:r>
            <a:r>
              <a:rPr lang="en-US" dirty="0">
                <a:solidFill>
                  <a:schemeClr val="bg1"/>
                </a:solidFill>
              </a:rPr>
              <a:t>/optimizing-gradient-descent/</a:t>
            </a:r>
          </a:p>
        </p:txBody>
      </p:sp>
    </p:spTree>
    <p:extLst>
      <p:ext uri="{BB962C8B-B14F-4D97-AF65-F5344CB8AC3E}">
        <p14:creationId xmlns:p14="http://schemas.microsoft.com/office/powerpoint/2010/main" val="54737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335" y="558349"/>
            <a:ext cx="9141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solidFill>
                  <a:schemeClr val="bg1"/>
                </a:solidFill>
              </a:rPr>
              <a:t>| MINI-BATCH </a:t>
            </a:r>
            <a:r>
              <a:rPr lang="en-US" sz="4400" dirty="0" smtClean="0">
                <a:solidFill>
                  <a:schemeClr val="bg1"/>
                </a:solidFill>
              </a:rPr>
              <a:t>GRADIENT DESCENT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918" y="1828798"/>
            <a:ext cx="1147416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for </a:t>
            </a:r>
            <a:r>
              <a:rPr lang="en-US" sz="32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in range(</a:t>
            </a:r>
            <a:r>
              <a:rPr lang="en-US" sz="3200" dirty="0" err="1" smtClean="0">
                <a:solidFill>
                  <a:schemeClr val="bg1"/>
                </a:solidFill>
              </a:rPr>
              <a:t>nb_epochs</a:t>
            </a:r>
            <a:r>
              <a:rPr lang="en-US" sz="3200" dirty="0" smtClean="0">
                <a:solidFill>
                  <a:schemeClr val="bg1"/>
                </a:solidFill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</a:t>
            </a:r>
            <a:r>
              <a:rPr lang="en-US" sz="3200" dirty="0" err="1" smtClean="0">
                <a:solidFill>
                  <a:schemeClr val="bg1"/>
                </a:solidFill>
              </a:rPr>
              <a:t>np.random.shuffle</a:t>
            </a:r>
            <a:r>
              <a:rPr lang="en-US" sz="3200" dirty="0" smtClean="0">
                <a:solidFill>
                  <a:schemeClr val="bg1"/>
                </a:solidFill>
              </a:rPr>
              <a:t>(data)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for batch in </a:t>
            </a:r>
            <a:r>
              <a:rPr lang="en-US" sz="3200" dirty="0" err="1" smtClean="0">
                <a:solidFill>
                  <a:schemeClr val="bg1"/>
                </a:solidFill>
              </a:rPr>
              <a:t>get_batches</a:t>
            </a:r>
            <a:r>
              <a:rPr lang="en-US" sz="3200" dirty="0" smtClean="0">
                <a:solidFill>
                  <a:schemeClr val="bg1"/>
                </a:solidFill>
              </a:rPr>
              <a:t>(data, </a:t>
            </a:r>
            <a:r>
              <a:rPr lang="en-US" sz="3200" dirty="0" err="1" smtClean="0">
                <a:solidFill>
                  <a:schemeClr val="bg1"/>
                </a:solidFill>
              </a:rPr>
              <a:t>batch_size</a:t>
            </a:r>
            <a:r>
              <a:rPr lang="en-US" sz="3200" dirty="0" smtClean="0">
                <a:solidFill>
                  <a:schemeClr val="bg1"/>
                </a:solidFill>
              </a:rPr>
              <a:t>=50):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        </a:t>
            </a:r>
            <a:r>
              <a:rPr lang="en-US" sz="3200" dirty="0" err="1" smtClean="0">
                <a:solidFill>
                  <a:schemeClr val="bg1"/>
                </a:solidFill>
              </a:rPr>
              <a:t>weight_grad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dirty="0" err="1" smtClean="0">
                <a:solidFill>
                  <a:schemeClr val="bg1"/>
                </a:solidFill>
              </a:rPr>
              <a:t>evaluate_gradient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dirty="0" err="1" smtClean="0">
                <a:solidFill>
                  <a:schemeClr val="bg1"/>
                </a:solidFill>
              </a:rPr>
              <a:t>loss_function</a:t>
            </a:r>
            <a:r>
              <a:rPr lang="en-US" sz="3200" dirty="0" smtClean="0">
                <a:solidFill>
                  <a:schemeClr val="bg1"/>
                </a:solidFill>
              </a:rPr>
              <a:t>, batch, weights)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 weight -= </a:t>
            </a:r>
            <a:r>
              <a:rPr lang="en-US" sz="3200" dirty="0" err="1" smtClean="0">
                <a:solidFill>
                  <a:schemeClr val="bg1"/>
                </a:solidFill>
              </a:rPr>
              <a:t>learning_rate</a:t>
            </a:r>
            <a:r>
              <a:rPr lang="en-US" sz="3200" dirty="0" smtClean="0">
                <a:solidFill>
                  <a:schemeClr val="bg1"/>
                </a:solidFill>
              </a:rPr>
              <a:t> * </a:t>
            </a:r>
            <a:r>
              <a:rPr lang="en-US" sz="3200" dirty="0" err="1" smtClean="0">
                <a:solidFill>
                  <a:schemeClr val="bg1"/>
                </a:solidFill>
              </a:rPr>
              <a:t>weight_grad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734" y="6338170"/>
            <a:ext cx="700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Sebastian Ruder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sebastianruder.com</a:t>
            </a:r>
            <a:r>
              <a:rPr lang="en-US" dirty="0">
                <a:solidFill>
                  <a:schemeClr val="bg1"/>
                </a:solidFill>
              </a:rPr>
              <a:t>/optimizing-gradient-descent/</a:t>
            </a:r>
          </a:p>
        </p:txBody>
      </p:sp>
    </p:spTree>
    <p:extLst>
      <p:ext uri="{BB962C8B-B14F-4D97-AF65-F5344CB8AC3E}">
        <p14:creationId xmlns:p14="http://schemas.microsoft.com/office/powerpoint/2010/main" val="12506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9301" y="2484782"/>
            <a:ext cx="5044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GRADIENT DESCENT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6431" y="3192668"/>
            <a:ext cx="933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OPTIMIZATION ALGORITHMS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8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2485" y="379188"/>
            <a:ext cx="1031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| TRAINING A NEURAL NETWORK </a:t>
            </a:r>
            <a:r>
              <a:rPr lang="mr-IN" sz="3600" dirty="0" smtClean="0"/>
              <a:t>–</a:t>
            </a:r>
            <a:r>
              <a:rPr lang="en-US" sz="3600" dirty="0" smtClean="0"/>
              <a:t> MAIN LOOP 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6" y="2231885"/>
            <a:ext cx="10828655" cy="29563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Lecture6: Training neural network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26815" y="331737"/>
            <a:ext cx="393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| VANILLA UPDATE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22" y="1327978"/>
            <a:ext cx="86741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5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5402" y="4950840"/>
            <a:ext cx="4724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Simple </a:t>
            </a:r>
            <a:r>
              <a:rPr lang="en-US" sz="2800" smtClean="0">
                <a:solidFill>
                  <a:schemeClr val="bg1"/>
                </a:solidFill>
              </a:rPr>
              <a:t>gradient descent update</a:t>
            </a:r>
            <a:endParaRPr lang="en-US" sz="280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3707587" y="3558209"/>
            <a:ext cx="844535" cy="139263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CS231n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Lecture6: Training neural network part 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4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26815" y="331737"/>
            <a:ext cx="393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| VANILLA UPDATE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1173"/>
            <a:ext cx="4293705" cy="5049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74" y="1291173"/>
            <a:ext cx="4167494" cy="5049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734" y="6338170"/>
            <a:ext cx="705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Tiệp</a:t>
            </a:r>
            <a:r>
              <a:rPr lang="en-US" dirty="0" smtClean="0"/>
              <a:t>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machinelearningcoban.com</a:t>
            </a:r>
            <a:r>
              <a:rPr lang="en-US" dirty="0"/>
              <a:t>/2017/01/16/gradientdescent2/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5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822520" y="503839"/>
            <a:ext cx="3620022" cy="808788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MACHINE LEARNING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2004166" y="2038182"/>
            <a:ext cx="3657600" cy="71398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SUPERVISED LEARNING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8361123" y="2038182"/>
            <a:ext cx="3657600" cy="713983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UNSUPERVIVED LEARNING</a:t>
            </a:r>
            <a:endParaRPr lang="en-US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162838" y="3730976"/>
            <a:ext cx="3494762" cy="75156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REGRESSION PROBLEM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02690" y="3730975"/>
            <a:ext cx="3494762" cy="75156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 PROBLEM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42542" y="3730974"/>
            <a:ext cx="3494762" cy="75156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CLUSTERING</a:t>
            </a:r>
            <a:endParaRPr lang="en-US" dirty="0" smtClean="0"/>
          </a:p>
        </p:txBody>
      </p:sp>
      <p:cxnSp>
        <p:nvCxnSpPr>
          <p:cNvPr id="11" name="Straight Arrow Connector 10"/>
          <p:cNvCxnSpPr>
            <a:stCxn id="2" idx="2"/>
          </p:cNvCxnSpPr>
          <p:nvPr/>
        </p:nvCxnSpPr>
        <p:spPr>
          <a:xfrm flipH="1">
            <a:off x="3832966" y="1312627"/>
            <a:ext cx="2799565" cy="72555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" idx="2"/>
          </p:cNvCxnSpPr>
          <p:nvPr/>
        </p:nvCxnSpPr>
        <p:spPr>
          <a:xfrm>
            <a:off x="6632531" y="1312627"/>
            <a:ext cx="3557392" cy="72555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2"/>
          </p:cNvCxnSpPr>
          <p:nvPr/>
        </p:nvCxnSpPr>
        <p:spPr>
          <a:xfrm flipH="1">
            <a:off x="1816274" y="2752165"/>
            <a:ext cx="2016692" cy="9788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32966" y="2752165"/>
            <a:ext cx="2217105" cy="9788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7" idx="0"/>
          </p:cNvCxnSpPr>
          <p:nvPr/>
        </p:nvCxnSpPr>
        <p:spPr>
          <a:xfrm>
            <a:off x="10189923" y="2752165"/>
            <a:ext cx="0" cy="97880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4291" y="4791391"/>
            <a:ext cx="184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941518" y="4791391"/>
            <a:ext cx="25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 Vector Machine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12361" y="5423767"/>
            <a:ext cx="19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321365" y="6056143"/>
            <a:ext cx="175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57070" y="478960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313624" y="5423767"/>
            <a:ext cx="175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684816" y="605614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Gaussian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8300" y="351487"/>
            <a:ext cx="2647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OVERVIEW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26815" y="331737"/>
            <a:ext cx="3933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| VANILLA UPDATE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5" y="654902"/>
            <a:ext cx="10058400" cy="2847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5" y="3502877"/>
            <a:ext cx="10058400" cy="2897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Lecture6: Training neural network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2960" y="312281"/>
            <a:ext cx="4875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| MOMENTUM </a:t>
            </a:r>
            <a:r>
              <a:rPr lang="en-US" sz="3600" dirty="0" smtClean="0"/>
              <a:t>UPDATE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1245141"/>
            <a:ext cx="4400415" cy="5161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734" y="6338170"/>
            <a:ext cx="705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Tiệp</a:t>
            </a:r>
            <a:r>
              <a:rPr lang="en-US" dirty="0" smtClean="0"/>
              <a:t> </a:t>
            </a:r>
            <a:r>
              <a:rPr lang="en-US" dirty="0" err="1" smtClean="0"/>
              <a:t>Vũ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machinelearningcoban.com</a:t>
            </a:r>
            <a:r>
              <a:rPr lang="en-US" dirty="0"/>
              <a:t>/2017/01/16/gradientdescent2/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2960" y="312281"/>
            <a:ext cx="4875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</a:rPr>
              <a:t>| MOMENTUM </a:t>
            </a:r>
            <a:r>
              <a:rPr lang="en-US" sz="3600" dirty="0" smtClean="0">
                <a:solidFill>
                  <a:schemeClr val="bg1"/>
                </a:solidFill>
              </a:rPr>
              <a:t>UPDATE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2042" y="297666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24" y="1239195"/>
            <a:ext cx="5080000" cy="50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98" y="1239195"/>
            <a:ext cx="5080000" cy="50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34" y="6338170"/>
            <a:ext cx="694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Tiệp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Vũ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machinelearningcoban.com</a:t>
            </a:r>
            <a:r>
              <a:rPr lang="en-US" dirty="0">
                <a:solidFill>
                  <a:schemeClr val="bg1"/>
                </a:solidFill>
              </a:rPr>
              <a:t>/2017/01/12/</a:t>
            </a:r>
            <a:r>
              <a:rPr lang="en-US" dirty="0" err="1">
                <a:solidFill>
                  <a:schemeClr val="bg1"/>
                </a:solidFill>
              </a:rPr>
              <a:t>gradientdescent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3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2960" y="312281"/>
            <a:ext cx="4875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| MOMENTUM </a:t>
            </a:r>
            <a:r>
              <a:rPr lang="en-US" sz="3600" dirty="0" smtClean="0"/>
              <a:t>UPDATE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3" y="1688289"/>
            <a:ext cx="5422824" cy="2475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87" y="1845798"/>
            <a:ext cx="5265316" cy="2317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0101" y="4923950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SGD without momentum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398798" y="4923950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SGD with momentum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12734" y="6338170"/>
            <a:ext cx="700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Sebastian Ruder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http://</a:t>
            </a:r>
            <a:r>
              <a:rPr lang="en-US" dirty="0" err="1"/>
              <a:t>sebastianruder.com</a:t>
            </a:r>
            <a:r>
              <a:rPr lang="en-US" dirty="0"/>
              <a:t>/optimizing-gradient-descent/</a:t>
            </a:r>
          </a:p>
        </p:txBody>
      </p:sp>
    </p:spTree>
    <p:extLst>
      <p:ext uri="{BB962C8B-B14F-4D97-AF65-F5344CB8AC3E}">
        <p14:creationId xmlns:p14="http://schemas.microsoft.com/office/powerpoint/2010/main" val="153896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92960" y="312281"/>
            <a:ext cx="4875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| MOMENTUM UPDATE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73" y="1730983"/>
            <a:ext cx="10058400" cy="4092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Lecture6: Training neural network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13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2614" y="1656892"/>
            <a:ext cx="108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SGD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32" y="138889"/>
            <a:ext cx="6515100" cy="650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0041" y="4012659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00B050"/>
                </a:solidFill>
              </a:rPr>
              <a:t>MOMENTUM</a:t>
            </a:r>
            <a:endParaRPr lang="en-US" sz="320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9626" y="297327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5433" y="312281"/>
            <a:ext cx="720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| NESTEROV MOMENTUM UPDATE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2" y="1250442"/>
            <a:ext cx="5080000" cy="50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53" y="1250442"/>
            <a:ext cx="5080000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2816" y="125044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93563" y="1255744"/>
            <a:ext cx="68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NAG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37606"/>
            <a:ext cx="70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Tiệp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Vũ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machinelearningcoban.com</a:t>
            </a:r>
            <a:r>
              <a:rPr lang="en-US" dirty="0">
                <a:solidFill>
                  <a:schemeClr val="bg1"/>
                </a:solidFill>
              </a:rPr>
              <a:t>/2017/01/16/gradientdescent2/</a:t>
            </a:r>
          </a:p>
        </p:txBody>
      </p:sp>
    </p:spTree>
    <p:extLst>
      <p:ext uri="{BB962C8B-B14F-4D97-AF65-F5344CB8AC3E}">
        <p14:creationId xmlns:p14="http://schemas.microsoft.com/office/powerpoint/2010/main" val="17987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5433" y="312281"/>
            <a:ext cx="720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| NESTEROV MOMENTUM UPDATE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05" y="958612"/>
            <a:ext cx="10058400" cy="4302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4347775"/>
            <a:ext cx="8788400" cy="223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Lecture6: Training neural network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05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5433" y="312281"/>
            <a:ext cx="720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| NESTEROV MOMENTUM UPDATE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958612"/>
            <a:ext cx="72263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397468"/>
            <a:ext cx="5194300" cy="96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820325"/>
            <a:ext cx="6692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83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5433" y="312281"/>
            <a:ext cx="720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| NESTEROV MOMENTUM UPDATE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28" y="1714987"/>
            <a:ext cx="10058400" cy="11766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83" y="3648005"/>
            <a:ext cx="6337300" cy="157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Lecture6: Training neural network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60899" y="1894116"/>
                <a:ext cx="329271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99" y="1894116"/>
                <a:ext cx="329271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42745" y="2985679"/>
                <a:ext cx="7279557" cy="168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is-IS" sz="4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mr-IN" sz="4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mr-IN" sz="4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4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745" y="2985679"/>
                <a:ext cx="7279557" cy="16802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25884" y="375781"/>
            <a:ext cx="6884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LINEAR REGRESSION | MODEL REPRESENTATION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734" y="6338170"/>
            <a:ext cx="486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Andrew Ng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Machine Learning Coursera Week 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3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2565" y="1656892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B050"/>
                </a:solidFill>
              </a:rPr>
              <a:t>MOMENTUM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32" y="138889"/>
            <a:ext cx="6515100" cy="650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0821" y="4012659"/>
            <a:ext cx="1067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EA7DDE"/>
                </a:solidFill>
              </a:rPr>
              <a:t>NAG</a:t>
            </a:r>
            <a:endParaRPr lang="en-US" sz="3200">
              <a:solidFill>
                <a:srgbClr val="EA7DD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9626" y="297327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3097" y="238539"/>
            <a:ext cx="4362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| ADAGRAD </a:t>
            </a:r>
            <a:r>
              <a:rPr lang="en-US" sz="3600" dirty="0" smtClean="0"/>
              <a:t>UPDATE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68" y="2628307"/>
            <a:ext cx="9702800" cy="1701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Lecture6: Training neural network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3097" y="238539"/>
            <a:ext cx="4169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| RMSPROP UPDATE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28" y="1307830"/>
            <a:ext cx="10058400" cy="45274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Lecture6: Training neural network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3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6090" y="1656892"/>
            <a:ext cx="2376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70C0"/>
                </a:solidFill>
              </a:rPr>
              <a:t>ADAGRAD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32" y="138889"/>
            <a:ext cx="6515100" cy="650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2914" y="4017522"/>
            <a:ext cx="1923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RMSPROP</a:t>
            </a:r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2129626" y="297327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399" y="257994"/>
            <a:ext cx="3467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| ADAM UPDATE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94" y="761730"/>
            <a:ext cx="10058400" cy="18518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45" y="3117303"/>
            <a:ext cx="10058400" cy="1176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45" y="4797682"/>
            <a:ext cx="9779000" cy="125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CS231n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Lecture6: Training neural network part 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92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72399" y="257994"/>
            <a:ext cx="3467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| ADAM </a:t>
            </a:r>
            <a:r>
              <a:rPr lang="en-US" sz="3600" dirty="0" smtClean="0"/>
              <a:t>UPDATE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8" y="2002006"/>
            <a:ext cx="11840228" cy="35038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CS231n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Lecture6: Training neural network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2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5" y="1906620"/>
            <a:ext cx="5526459" cy="4278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74" y="1906620"/>
            <a:ext cx="5526459" cy="42785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9320" y="544749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solidFill>
                  <a:schemeClr val="bg1"/>
                </a:solidFill>
              </a:rPr>
              <a:t>REVIEW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4874705" y="311285"/>
            <a:ext cx="2509737" cy="1206229"/>
          </a:xfrm>
          <a:prstGeom prst="frame">
            <a:avLst/>
          </a:prstGeo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5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5892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REGULARIZATION | L2 REGULARIZATION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14629" y="2665380"/>
                <a:ext cx="7607147" cy="1428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/>
                    </a:solidFill>
                  </a:rPr>
                  <a:t>For every weight w in the network</a:t>
                </a:r>
                <a:r>
                  <a:rPr lang="en-US" sz="3600" smtClean="0">
                    <a:solidFill>
                      <a:schemeClr val="bg1"/>
                    </a:solidFill>
                  </a:rPr>
                  <a:t>, </a:t>
                </a:r>
              </a:p>
              <a:p>
                <a:r>
                  <a:rPr lang="en-US" sz="3600" dirty="0" smtClean="0">
                    <a:solidFill>
                      <a:schemeClr val="bg1"/>
                    </a:solidFill>
                  </a:rPr>
                  <a:t>we add the term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6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mr-IN" sz="360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p>
                      <m:sSupPr>
                        <m:ctrlPr>
                          <a:rPr lang="mr-IN" sz="36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600" dirty="0" smtClean="0">
                    <a:solidFill>
                      <a:schemeClr val="bg1"/>
                    </a:solidFill>
                  </a:rPr>
                  <a:t> to the objective</a:t>
                </a:r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29" y="2665380"/>
                <a:ext cx="7607147" cy="1428661"/>
              </a:xfrm>
              <a:prstGeom prst="rect">
                <a:avLst/>
              </a:prstGeom>
              <a:blipFill rotWithShape="0">
                <a:blip r:embed="rId3"/>
                <a:stretch>
                  <a:fillRect l="-2486" t="-6383" r="-1524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CS231n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Lecture6: Training neural network part 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86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443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REGULARIZATION | DROPOUT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82" y="1138407"/>
            <a:ext cx="9005563" cy="4056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3222" y="5642920"/>
            <a:ext cx="2626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Neural Network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9362" y="5643797"/>
            <a:ext cx="349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After applying dropout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734" y="6338170"/>
            <a:ext cx="491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CS231n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Lecture6: Training neural network part 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55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88814" y="1073541"/>
            <a:ext cx="47788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LEARNING  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75132" y="1958508"/>
            <a:ext cx="1121525" cy="2833661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ATE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0811" y="311857"/>
            <a:ext cx="398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| HOUSE PRICING PROBLEM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48" y="1221408"/>
            <a:ext cx="8445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7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685" y="1426828"/>
            <a:ext cx="3566269" cy="3566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85" y="1426828"/>
            <a:ext cx="3566269" cy="3566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6" y="1426828"/>
            <a:ext cx="3566269" cy="3566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884" y="375781"/>
            <a:ext cx="261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| LEARNING RATE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9603" y="5284244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High learning rate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6813" y="5284244"/>
            <a:ext cx="237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Low learning rate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2264" y="5284244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Good learning rate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734" y="6338170"/>
            <a:ext cx="694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Tiệp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Vũ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machinelearningcoban.com</a:t>
            </a:r>
            <a:r>
              <a:rPr lang="en-US" dirty="0">
                <a:solidFill>
                  <a:schemeClr val="bg1"/>
                </a:solidFill>
              </a:rPr>
              <a:t>/2017/01/12/</a:t>
            </a:r>
            <a:r>
              <a:rPr lang="en-US" dirty="0" err="1">
                <a:solidFill>
                  <a:schemeClr val="bg1"/>
                </a:solidFill>
              </a:rPr>
              <a:t>gradientdescent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3833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| LEARNING RATE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61" y="1225344"/>
            <a:ext cx="5471652" cy="47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31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884" y="375781"/>
            <a:ext cx="8185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CONVOLUTIONAL NEURAL NETWORK | LAYER PATTERN 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5884" y="3039979"/>
                <a:ext cx="11329255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𝐼𝑁𝑃𝑈𝑇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𝐶𝑂𝑁𝑉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⟶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𝑅𝐸𝐿𝑈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⟶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𝑃𝑂𝑂𝐿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?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𝐹𝐶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⟶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𝑅𝐸𝐿𝑈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𝐾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⟶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𝑅𝐸𝐿𝑈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84" y="3039979"/>
                <a:ext cx="11329255" cy="4168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23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987524"/>
            <a:ext cx="6257544" cy="45682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2338" y="2457750"/>
            <a:ext cx="3849622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</a:pPr>
            <a:r>
              <a:rPr lang="en-US" sz="2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CONVOLUTIONAL NEURAL NETWORK </a:t>
            </a:r>
            <a:r>
              <a:rPr lang="en-US" sz="2600" cap="all" spc="20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600" cap="all" spc="20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</a:br>
            <a:r>
              <a:rPr lang="en-US" sz="2600" cap="all" spc="20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| CONV </a:t>
            </a:r>
            <a:r>
              <a:rPr lang="en-US" sz="2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LAYER </a:t>
            </a:r>
          </a:p>
        </p:txBody>
      </p:sp>
    </p:spTree>
    <p:extLst>
      <p:ext uri="{BB962C8B-B14F-4D97-AF65-F5344CB8AC3E}">
        <p14:creationId xmlns:p14="http://schemas.microsoft.com/office/powerpoint/2010/main" val="27697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6" b="1"/>
          <a:stretch/>
        </p:blipFill>
        <p:spPr>
          <a:xfrm>
            <a:off x="20" y="10"/>
            <a:ext cx="12191980" cy="42428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0200" y="4910453"/>
            <a:ext cx="8991600" cy="1279910"/>
          </a:xfrm>
          <a:prstGeom prst="rect">
            <a:avLst/>
          </a:prstGeom>
          <a:noFill/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CONVOLUTIONAL NEURAL NETWORK | POOLING LAYER </a:t>
            </a:r>
          </a:p>
        </p:txBody>
      </p:sp>
    </p:spTree>
    <p:extLst>
      <p:ext uri="{BB962C8B-B14F-4D97-AF65-F5344CB8AC3E}">
        <p14:creationId xmlns:p14="http://schemas.microsoft.com/office/powerpoint/2010/main" val="211691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53" y="635645"/>
            <a:ext cx="3154223" cy="16868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10" y="635645"/>
            <a:ext cx="3154223" cy="1686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67" y="635645"/>
            <a:ext cx="3154223" cy="1686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30" y="3555979"/>
            <a:ext cx="3154223" cy="1686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075" y="3555979"/>
            <a:ext cx="3154223" cy="1686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6213" y="2653474"/>
                <a:ext cx="26463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" y="2653474"/>
                <a:ext cx="264630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074" t="-139344" r="-461" b="-177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36588" y="2656791"/>
                <a:ext cx="3882665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588" y="2656791"/>
                <a:ext cx="3882665" cy="370614"/>
              </a:xfrm>
              <a:prstGeom prst="rect">
                <a:avLst/>
              </a:prstGeom>
              <a:blipFill rotWithShape="0">
                <a:blip r:embed="rId9"/>
                <a:stretch>
                  <a:fillRect l="-1258" t="-139344" r="-314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1258" y="5634590"/>
                <a:ext cx="4687565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58" y="5634590"/>
                <a:ext cx="4687565" cy="375424"/>
              </a:xfrm>
              <a:prstGeom prst="rect">
                <a:avLst/>
              </a:prstGeom>
              <a:blipFill rotWithShape="0">
                <a:blip r:embed="rId10"/>
                <a:stretch>
                  <a:fillRect l="-2341" t="-135484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52733" y="2653474"/>
                <a:ext cx="3707490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733" y="2653474"/>
                <a:ext cx="3707490" cy="373628"/>
              </a:xfrm>
              <a:prstGeom prst="rect">
                <a:avLst/>
              </a:prstGeom>
              <a:blipFill rotWithShape="0">
                <a:blip r:embed="rId11"/>
                <a:stretch>
                  <a:fillRect l="-1316" t="-135484" r="-164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36106" y="5318029"/>
                <a:ext cx="2314159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106" y="5318029"/>
                <a:ext cx="2314159" cy="100854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3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8" y="519953"/>
            <a:ext cx="10343276" cy="2906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5820" y="3908030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“</a:t>
            </a:r>
            <a:r>
              <a:rPr lang="en-US" sz="4000" dirty="0" err="1" smtClean="0">
                <a:solidFill>
                  <a:schemeClr val="bg1"/>
                </a:solidFill>
              </a:rPr>
              <a:t>Underfit</a:t>
            </a:r>
            <a:r>
              <a:rPr lang="en-US" sz="4000" dirty="0" smtClean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2081" y="4830858"/>
            <a:ext cx="2513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”High bias”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734" y="6338170"/>
            <a:ext cx="486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Andrew Ng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Machine Learning Coursera Week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3709" y="3908322"/>
            <a:ext cx="2473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”Just right”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9608" y="3908321"/>
            <a:ext cx="2120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”</a:t>
            </a:r>
            <a:r>
              <a:rPr lang="en-US" sz="4000" dirty="0" err="1" smtClean="0">
                <a:solidFill>
                  <a:schemeClr val="bg1"/>
                </a:solidFill>
              </a:rPr>
              <a:t>Overfit</a:t>
            </a:r>
            <a:r>
              <a:rPr lang="en-US" sz="4000" dirty="0" smtClean="0">
                <a:solidFill>
                  <a:schemeClr val="bg1"/>
                </a:solidFill>
              </a:rPr>
              <a:t>”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06541" y="4830858"/>
            <a:ext cx="3433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“High variance”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49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09720" y="1568765"/>
                <a:ext cx="353561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720" y="1568765"/>
                <a:ext cx="3535619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6721" y="2635304"/>
                <a:ext cx="10341614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vi-VN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vi-V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vi-VN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vi-VN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vi-V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vi-VN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vi-VN" sz="28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vi-V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vi-V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vi-V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vi-VN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vi-V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+(1 −</m:t>
                          </m:r>
                          <m:sSup>
                            <m:sSupPr>
                              <m:ctrlPr>
                                <a:rPr lang="vi-VN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vi-VN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vi-V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vi-V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vi-VN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vi-VN" sz="280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vi-V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1 − 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vi-VN" sz="28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vi-V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vi-V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vi-VN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21" y="2635304"/>
                <a:ext cx="10341614" cy="11762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25884" y="375781"/>
            <a:ext cx="718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LOGISTIC REGRESSION | MODEL REPRESENTATION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734" y="6338170"/>
            <a:ext cx="486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Andrew Ng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Machine Learning Coursera Week 3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24096" y="4262509"/>
                <a:ext cx="6106864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vi-VN" sz="32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vi-VN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vi-VN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vi-V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vi-VN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vi-VN" sz="3200" b="0" i="0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vi-VN" sz="32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vi-VN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vi-VN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vi-VN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vi-VN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vi-VN" sz="32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096" y="4262509"/>
                <a:ext cx="6106864" cy="1344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ket 7"/>
          <p:cNvSpPr/>
          <p:nvPr/>
        </p:nvSpPr>
        <p:spPr>
          <a:xfrm>
            <a:off x="609599" y="3223413"/>
            <a:ext cx="274320" cy="1737360"/>
          </a:xfrm>
          <a:prstGeom prst="leftBracke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80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1699</TotalTime>
  <Words>4353</Words>
  <Application>Microsoft Macintosh PowerPoint</Application>
  <PresentationFormat>Widescreen</PresentationFormat>
  <Paragraphs>380</Paragraphs>
  <Slides>64</Slides>
  <Notes>54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Cambria Math</vt:lpstr>
      <vt:lpstr>Gill Sans MT</vt:lpstr>
      <vt:lpstr>Mangal</vt:lpstr>
      <vt:lpstr>Tahoma</vt:lpstr>
      <vt:lpstr>Arial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Ngoc Linh_51201929</dc:creator>
  <cp:lastModifiedBy>Vu Ngoc Linh_51201929</cp:lastModifiedBy>
  <cp:revision>122</cp:revision>
  <dcterms:created xsi:type="dcterms:W3CDTF">2017-06-02T09:09:11Z</dcterms:created>
  <dcterms:modified xsi:type="dcterms:W3CDTF">2017-06-14T05:18:46Z</dcterms:modified>
</cp:coreProperties>
</file>